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4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13.xml" ContentType="application/vnd.openxmlformats-officedocument.theme+xml"/>
  <Override PartName="/ppt/theme/theme48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25.xml" ContentType="application/vnd.openxmlformats-officedocument.theme+xml"/>
  <Override PartName="/ppt/theme/theme61.xml" ContentType="application/vnd.openxmlformats-officedocument.theme+xml"/>
  <Override PartName="/ppt/theme/theme19.xml" ContentType="application/vnd.openxmlformats-officedocument.theme+xml"/>
  <Override PartName="/ppt/theme/theme24.xml" ContentType="application/vnd.openxmlformats-officedocument.theme+xml"/>
  <Override PartName="/ppt/theme/theme59.xml" ContentType="application/vnd.openxmlformats-officedocument.theme+xml"/>
  <Override PartName="/ppt/theme/theme22.xml" ContentType="application/vnd.openxmlformats-officedocument.theme+xml"/>
  <Override PartName="/ppt/theme/theme60.xml" ContentType="application/vnd.openxmlformats-officedocument.theme+xml"/>
  <Override PartName="/ppt/theme/theme18.xml" ContentType="application/vnd.openxmlformats-officedocument.theme+xml"/>
  <Override PartName="/ppt/theme/theme23.xml" ContentType="application/vnd.openxmlformats-officedocument.theme+xml"/>
  <Override PartName="/ppt/theme/theme58.xml" ContentType="application/vnd.openxmlformats-officedocument.theme+xml"/>
  <Override PartName="/ppt/theme/theme21.xml" ContentType="application/vnd.openxmlformats-officedocument.theme+xml"/>
  <Override PartName="/ppt/theme/theme57.xml" ContentType="application/vnd.openxmlformats-officedocument.theme+xml"/>
  <Override PartName="/ppt/theme/theme20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_rels/presentation.xml.rels" ContentType="application/vnd.openxmlformats-package.relationships+xml"/>
  <Override PartName="/ppt/media/image29.jpeg" ContentType="image/jpeg"/>
  <Override PartName="/ppt/media/image28.png" ContentType="image/png"/>
  <Override PartName="/ppt/media/image27.png" ContentType="image/png"/>
  <Override PartName="/ppt/media/image21.jpeg" ContentType="image/jpeg"/>
  <Override PartName="/ppt/media/image25.jpeg" ContentType="image/jpeg"/>
  <Override PartName="/ppt/media/image30.png" ContentType="image/png"/>
  <Override PartName="/ppt/media/image24.jpeg" ContentType="image/jpeg"/>
  <Override PartName="/ppt/media/image26.png" ContentType="image/png"/>
  <Override PartName="/ppt/media/image20.jpeg" ContentType="image/jpeg"/>
  <Override PartName="/ppt/media/image16.png" ContentType="image/png"/>
  <Override PartName="/ppt/media/image7.png" ContentType="image/png"/>
  <Override PartName="/ppt/media/image33.png" ContentType="image/png"/>
  <Override PartName="/ppt/media/image17.jpeg" ContentType="image/jpeg"/>
  <Override PartName="/ppt/media/image2.png" ContentType="image/png"/>
  <Override PartName="/ppt/media/image34.png" ContentType="image/png"/>
  <Override PartName="/ppt/media/image13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31.png" ContentType="image/png"/>
  <Override PartName="/ppt/media/image32.png" ContentType="image/png"/>
  <Override PartName="/ppt/media/image8.png" ContentType="image/png"/>
  <Override PartName="/ppt/media/image36.png" ContentType="image/png"/>
  <Override PartName="/ppt/media/image22.jpeg" ContentType="image/jpeg"/>
  <Override PartName="/ppt/media/image37.png" ContentType="image/png"/>
  <Override PartName="/ppt/media/image5.png" ContentType="image/png"/>
  <Override PartName="/ppt/media/image14.png" ContentType="image/png"/>
  <Override PartName="/ppt/media/image4.jpeg" ContentType="image/jpeg"/>
  <Override PartName="/ppt/media/image11.png" ContentType="image/png"/>
  <Override PartName="/ppt/media/image9.jpeg" ContentType="image/jpeg"/>
  <Override PartName="/ppt/media/image38.png" ContentType="image/png"/>
  <Override PartName="/ppt/media/image6.png" ContentType="image/png"/>
  <Override PartName="/ppt/media/image15.png" ContentType="image/png"/>
  <Override PartName="/ppt/media/image18.png" ContentType="image/png"/>
  <Override PartName="/ppt/media/image19.png" ContentType="image/png"/>
  <Override PartName="/ppt/media/image1.jpeg" ContentType="image/jpeg"/>
  <Override PartName="/ppt/media/image23.jpeg" ContentType="image/jpeg"/>
  <Override PartName="/ppt/media/image10.png" ContentType="image/pn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</p:sldMasterIdLst>
  <p:sldIdLst>
    <p:sldId id="256" r:id="rId63"/>
    <p:sldId id="257" r:id="rId64"/>
    <p:sldId id="258" r:id="rId65"/>
    <p:sldId id="259" r:id="rId66"/>
    <p:sldId id="260" r:id="rId67"/>
    <p:sldId id="261" r:id="rId68"/>
    <p:sldId id="262" r:id="rId69"/>
    <p:sldId id="263" r:id="rId70"/>
    <p:sldId id="264" r:id="rId71"/>
    <p:sldId id="265" r:id="rId72"/>
    <p:sldId id="266" r:id="rId73"/>
    <p:sldId id="267" r:id="rId74"/>
    <p:sldId id="268" r:id="rId75"/>
    <p:sldId id="269" r:id="rId76"/>
    <p:sldId id="270" r:id="rId77"/>
    <p:sldId id="271" r:id="rId78"/>
    <p:sldId id="272" r:id="rId79"/>
    <p:sldId id="273" r:id="rId80"/>
    <p:sldId id="274" r:id="rId81"/>
    <p:sldId id="275" r:id="rId82"/>
    <p:sldId id="276" r:id="rId83"/>
    <p:sldId id="277" r:id="rId84"/>
    <p:sldId id="278" r:id="rId85"/>
    <p:sldId id="279" r:id="rId86"/>
    <p:sldId id="280" r:id="rId87"/>
    <p:sldId id="281" r:id="rId88"/>
    <p:sldId id="282" r:id="rId89"/>
    <p:sldId id="283" r:id="rId90"/>
    <p:sldId id="284" r:id="rId91"/>
    <p:sldId id="285" r:id="rId92"/>
    <p:sldId id="286" r:id="rId9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" Target="slides/slide1.xml"/><Relationship Id="rId64" Type="http://schemas.openxmlformats.org/officeDocument/2006/relationships/slide" Target="slides/slide2.xml"/><Relationship Id="rId65" Type="http://schemas.openxmlformats.org/officeDocument/2006/relationships/slide" Target="slides/slide3.xml"/><Relationship Id="rId66" Type="http://schemas.openxmlformats.org/officeDocument/2006/relationships/slide" Target="slides/slide4.xml"/><Relationship Id="rId67" Type="http://schemas.openxmlformats.org/officeDocument/2006/relationships/slide" Target="slides/slide5.xml"/><Relationship Id="rId68" Type="http://schemas.openxmlformats.org/officeDocument/2006/relationships/slide" Target="slides/slide6.xml"/><Relationship Id="rId69" Type="http://schemas.openxmlformats.org/officeDocument/2006/relationships/slide" Target="slides/slide7.xml"/><Relationship Id="rId70" Type="http://schemas.openxmlformats.org/officeDocument/2006/relationships/slide" Target="slides/slide8.xml"/><Relationship Id="rId71" Type="http://schemas.openxmlformats.org/officeDocument/2006/relationships/slide" Target="slides/slide9.xml"/><Relationship Id="rId72" Type="http://schemas.openxmlformats.org/officeDocument/2006/relationships/slide" Target="slides/slide10.xml"/><Relationship Id="rId73" Type="http://schemas.openxmlformats.org/officeDocument/2006/relationships/slide" Target="slides/slide11.xml"/><Relationship Id="rId74" Type="http://schemas.openxmlformats.org/officeDocument/2006/relationships/slide" Target="slides/slide12.xml"/><Relationship Id="rId75" Type="http://schemas.openxmlformats.org/officeDocument/2006/relationships/slide" Target="slides/slide13.xml"/><Relationship Id="rId76" Type="http://schemas.openxmlformats.org/officeDocument/2006/relationships/slide" Target="slides/slide14.xml"/><Relationship Id="rId77" Type="http://schemas.openxmlformats.org/officeDocument/2006/relationships/slide" Target="slides/slide15.xml"/><Relationship Id="rId78" Type="http://schemas.openxmlformats.org/officeDocument/2006/relationships/slide" Target="slides/slide16.xml"/><Relationship Id="rId79" Type="http://schemas.openxmlformats.org/officeDocument/2006/relationships/slide" Target="slides/slide17.xml"/><Relationship Id="rId80" Type="http://schemas.openxmlformats.org/officeDocument/2006/relationships/slide" Target="slides/slide18.xml"/><Relationship Id="rId81" Type="http://schemas.openxmlformats.org/officeDocument/2006/relationships/slide" Target="slides/slide19.xml"/><Relationship Id="rId82" Type="http://schemas.openxmlformats.org/officeDocument/2006/relationships/slide" Target="slides/slide20.xml"/><Relationship Id="rId83" Type="http://schemas.openxmlformats.org/officeDocument/2006/relationships/slide" Target="slides/slide21.xml"/><Relationship Id="rId84" Type="http://schemas.openxmlformats.org/officeDocument/2006/relationships/slide" Target="slides/slide22.xml"/><Relationship Id="rId85" Type="http://schemas.openxmlformats.org/officeDocument/2006/relationships/slide" Target="slides/slide23.xml"/><Relationship Id="rId86" Type="http://schemas.openxmlformats.org/officeDocument/2006/relationships/slide" Target="slides/slide24.xml"/><Relationship Id="rId87" Type="http://schemas.openxmlformats.org/officeDocument/2006/relationships/slide" Target="slides/slide25.xml"/><Relationship Id="rId88" Type="http://schemas.openxmlformats.org/officeDocument/2006/relationships/slide" Target="slides/slide26.xml"/><Relationship Id="rId89" Type="http://schemas.openxmlformats.org/officeDocument/2006/relationships/slide" Target="slides/slide27.xml"/><Relationship Id="rId90" Type="http://schemas.openxmlformats.org/officeDocument/2006/relationships/slide" Target="slides/slide28.xml"/><Relationship Id="rId91" Type="http://schemas.openxmlformats.org/officeDocument/2006/relationships/slide" Target="slides/slide29.xml"/><Relationship Id="rId92" Type="http://schemas.openxmlformats.org/officeDocument/2006/relationships/slide" Target="slides/slide30.xml"/><Relationship Id="rId93" Type="http://schemas.openxmlformats.org/officeDocument/2006/relationships/slide" Target="slides/slide31.xml"/><Relationship Id="rId9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2CD46F-C0FE-47AD-BD05-07C6099F14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D8576E93-A8DA-431E-95B1-6D45A26A9E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151A9CD5-5263-4D15-9348-C5369A3710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BE26556C-1091-41BB-A2BA-1673E4598B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D5C08B8A-FB05-485F-8720-A4D9F10179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105EC169-EDB8-4C6B-996F-4FFD1194B36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5E2CEE49-E495-4DDE-A604-7D3D685447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0DD6E970-EEE0-4FEB-8689-5034530FF7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4B27D0E9-826D-4938-A66B-DE3B1296A33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A1D4304E-6FEC-48D9-BBA3-D696739529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A9E444F2-3156-4418-91CB-8A445BDE52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FB8B8A-C4A6-4DAF-BCD8-E76DF42E24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C827A427-7904-41A7-802E-8BFFB0A8393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87476534-AA0C-4ABC-A9A0-27372297CC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E3C1BB0E-B4F4-457E-8FDB-C319945580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20CC6524-276A-4F21-9B57-BC2DBCA4B7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3E33C2E6-FE45-4AF9-B398-71851A79C7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84003B86-EA4C-418C-81CA-2502C122DE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ED2C213C-1E19-4EC8-90AE-69E32F897D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D81FF285-E986-4A9B-9163-BD888A35CD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237E14CF-D6F0-4C46-A0CB-7000D2B0E1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2CD79943-755B-42FE-AA8E-23527B2199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981475-6271-44D9-BE82-F0004C81FB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7F372947-C01F-4154-AD1D-F46DBCBE58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D3CC02C5-B2F1-422E-AA9A-FD194A3A25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CFA5AA79-7EDA-4156-8B4B-2E3A11A7E5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82DD8804-D6DA-4043-A50F-90222F5F52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57F8A689-779D-452D-AE79-1E417C1C1A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AD200A1B-CBB9-48DA-A5B2-9953391B22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BDEAE216-B31A-4EC8-91FA-72266CD2C5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9D55BE24-82A3-4424-A62B-0D66790492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C0674B65-F35D-4177-A24C-D81BB8FF0C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D775D47C-541B-4223-87F4-3CA051983A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19DB152-271F-4A9F-8B82-351DE868D7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DCD656A1-F491-4BD5-AC36-1AAEDF87E8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A6CB3BBD-920E-4F93-9778-D0A1FAB19E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41CF7E82-EC36-42EF-835B-CFE858D109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4C4595D0-D0E3-4C0A-BF98-23F98AB945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CB3F3403-CDDA-4355-B7E0-8C9C34CCD3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4"/>
          </p:nvPr>
        </p:nvSpPr>
        <p:spPr/>
        <p:txBody>
          <a:bodyPr/>
          <a:p>
            <a:fld id="{3A365212-7239-441E-A0FE-6C0045CCD5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p>
            <a:fld id="{01B3421D-E971-4AEF-BEB0-625EF057E0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0"/>
          </p:nvPr>
        </p:nvSpPr>
        <p:spPr/>
        <p:txBody>
          <a:bodyPr/>
          <a:p>
            <a:fld id="{2FB8A2E0-3B52-4568-9CC9-E2FEA97624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p>
            <a:fld id="{C196473F-3F48-45DB-A677-960A0988B5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p>
            <a:fld id="{BEE472DD-1AF3-4DC8-AD02-E16BA4C0E3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D1626B3-A602-4C08-AB23-C22CCAC616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9"/>
          </p:nvPr>
        </p:nvSpPr>
        <p:spPr/>
        <p:txBody>
          <a:bodyPr/>
          <a:p>
            <a:fld id="{67D20BBD-7744-438C-A01D-7A687C3E08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2"/>
          </p:nvPr>
        </p:nvSpPr>
        <p:spPr/>
        <p:txBody>
          <a:bodyPr/>
          <a:p>
            <a:fld id="{6AAA58E2-9222-42D6-AA12-26BBFCF059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5"/>
          </p:nvPr>
        </p:nvSpPr>
        <p:spPr/>
        <p:txBody>
          <a:bodyPr/>
          <a:p>
            <a:fld id="{EA8A52ED-4EE9-4789-921E-A389D6E160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8"/>
          </p:nvPr>
        </p:nvSpPr>
        <p:spPr/>
        <p:txBody>
          <a:bodyPr/>
          <a:p>
            <a:fld id="{A363517D-A1A6-48F9-A6BD-10B192218F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1"/>
          </p:nvPr>
        </p:nvSpPr>
        <p:spPr/>
        <p:txBody>
          <a:bodyPr/>
          <a:p>
            <a:fld id="{BC973729-F567-476F-A9F2-249F9440107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4"/>
          </p:nvPr>
        </p:nvSpPr>
        <p:spPr/>
        <p:txBody>
          <a:bodyPr/>
          <a:p>
            <a:fld id="{71ED4495-3BBF-40BB-A81E-6A773FEAD3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7"/>
          </p:nvPr>
        </p:nvSpPr>
        <p:spPr/>
        <p:txBody>
          <a:bodyPr/>
          <a:p>
            <a:fld id="{46D1DB41-A10F-4494-9CC9-0161EE3F1E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0"/>
          </p:nvPr>
        </p:nvSpPr>
        <p:spPr/>
        <p:txBody>
          <a:bodyPr/>
          <a:p>
            <a:fld id="{13FC7127-6496-4F99-98C6-8477C0F3BC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3"/>
          </p:nvPr>
        </p:nvSpPr>
        <p:spPr/>
        <p:txBody>
          <a:bodyPr/>
          <a:p>
            <a:fld id="{978DBF2D-B930-4E7A-B8A5-FAC33220BD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6"/>
          </p:nvPr>
        </p:nvSpPr>
        <p:spPr/>
        <p:txBody>
          <a:bodyPr/>
          <a:p>
            <a:fld id="{E53DC546-AF02-4870-8B72-C34DD96AF1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8E90A89-9B92-4166-BE91-FEEFA3E48A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9"/>
          </p:nvPr>
        </p:nvSpPr>
        <p:spPr/>
        <p:txBody>
          <a:bodyPr/>
          <a:p>
            <a:fld id="{E8926B6B-129E-4CAA-9B1B-F5275A21E9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2"/>
          </p:nvPr>
        </p:nvSpPr>
        <p:spPr/>
        <p:txBody>
          <a:bodyPr/>
          <a:p>
            <a:fld id="{C36DA3C5-57D9-490D-B429-1F2D4A0A07F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FF43EA0-F7AC-46C0-B9BE-4F704D8EB53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7A554E4-338B-425B-9809-F847637740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FEAA103-6EEF-4739-9C6A-3D0FC05F70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1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4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123280" y="16236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817143-B2D8-4BF9-9008-D2F43EA94C9C}" type="slidenum">
              <a:rPr b="0" lang="en-US" sz="1200" spc="-1" strike="noStrike">
                <a:solidFill>
                  <a:schemeClr val="dk1"/>
                </a:solidFill>
                <a:latin typeface="Arial"/>
              </a:rPr>
              <a:t>30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4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15D2A3-21D0-47A6-A1C5-2212D330D9EF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49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50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" name="Oval 10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52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3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E849BD-E6B0-4013-AEAA-20F3E3214317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57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58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" name="Oval 8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60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1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BDB3A1-D3D5-487E-8A28-DEC75505DD61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76AAF0-AC1D-4454-8A3E-D19D9B22BE88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69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70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" name="Oval 11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72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3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3960889-2CB5-4C39-A53A-D6C101023E9A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59BD61E-A8B7-4A68-992E-53DFF0C0CC5C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21FFBFC-9F81-4919-AAB8-B4777182640B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A825E52-7700-46E2-B077-9233A30906DB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92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93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" name="Oval 10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95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6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F6AECC-3FF3-4C25-9879-372B7122B005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76F194-43E2-4C25-B5AE-328FE12ED4A8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7E1589-D735-4A3F-A8FB-466FDF624E90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04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105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6" name="Oval 10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07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8" name="PlaceHolder 1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E4E24F-73D4-4D39-B27A-BF5AAECEC9E3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12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113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4" name="Oval 11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15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6" name="PlaceHolder 1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2649741-D0BD-41BF-99EA-486351379F93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20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121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2" name="Oval 13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23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4" name="PlaceHolder 1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14BD1A-1A34-4E5C-8F73-70EEFB3A0148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6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28" name="Group 15"/>
          <p:cNvGrpSpPr/>
          <p:nvPr/>
        </p:nvGrpSpPr>
        <p:grpSpPr>
          <a:xfrm>
            <a:off x="11282760" y="75240"/>
            <a:ext cx="817200" cy="1078200"/>
            <a:chOff x="11282760" y="75240"/>
            <a:chExt cx="817200" cy="1078200"/>
          </a:xfrm>
        </p:grpSpPr>
        <p:pic>
          <p:nvPicPr>
            <p:cNvPr id="129" name="Picture 16" descr=""/>
            <p:cNvPicPr/>
            <p:nvPr/>
          </p:nvPicPr>
          <p:blipFill>
            <a:blip r:embed="rId4"/>
            <a:stretch/>
          </p:blipFill>
          <p:spPr>
            <a:xfrm>
              <a:off x="11282760" y="75240"/>
              <a:ext cx="817200" cy="107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0" name="Oval 9"/>
            <p:cNvSpPr/>
            <p:nvPr/>
          </p:nvSpPr>
          <p:spPr>
            <a:xfrm>
              <a:off x="11477880" y="424080"/>
              <a:ext cx="546480" cy="557640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  <a:scene3d>
              <a:camera prst="orthographicFront">
                <a:rot lat="0" lon="0" rev="0"/>
              </a:camera>
              <a:lightRig dir="t" rig="glow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pic>
          <p:nvPicPr>
            <p:cNvPr id="131" name="Picture 22" descr=""/>
            <p:cNvPicPr/>
            <p:nvPr/>
          </p:nvPicPr>
          <p:blipFill>
            <a:blip r:embed="rId5"/>
            <a:stretch/>
          </p:blipFill>
          <p:spPr>
            <a:xfrm>
              <a:off x="11559960" y="509760"/>
              <a:ext cx="382320" cy="390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2" name="PlaceHolder 1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EE42EA9-B9AB-4E0F-AA1C-F422FC081D01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7ADA83-00E8-447B-977E-D05C60F7D55C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0" name="Picture 8" descr=""/>
          <p:cNvPicPr/>
          <p:nvPr/>
        </p:nvPicPr>
        <p:blipFill>
          <a:blip r:embed="rId4"/>
          <a:stretch/>
        </p:blipFill>
        <p:spPr>
          <a:xfrm>
            <a:off x="11020320" y="239760"/>
            <a:ext cx="952200" cy="1142640"/>
          </a:xfrm>
          <a:prstGeom prst="rect">
            <a:avLst/>
          </a:prstGeom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6FB034C-263A-4AF0-8B31-D86AD0BC8870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D8D5B3E-257A-4870-97A2-52593F4A80DF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9" name="Picture 8" descr=""/>
          <p:cNvPicPr/>
          <p:nvPr/>
        </p:nvPicPr>
        <p:blipFill>
          <a:blip r:embed="rId4"/>
          <a:stretch/>
        </p:blipFill>
        <p:spPr>
          <a:xfrm>
            <a:off x="11174400" y="1764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DB8982-F835-4776-A436-1893729FB485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4" name="PlaceHolder 1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7A1C42-1760-421B-8949-777E44B4F4C4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5CB3234-072A-4D0F-9AF3-481883AA5BAC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20B3F2-A8C9-47E0-9BBA-DACB98EDF3B8}" type="slidenum">
              <a:rPr b="0" lang="en-US" sz="1200" spc="-1" strike="noStrike">
                <a:solidFill>
                  <a:schemeClr val="dk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4" name="PlaceHolder 1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F3B513-08F0-47DE-AAA5-6286BCDF114D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6FC876-1A2E-4EF0-A93C-101A140446F2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76" name="PlaceHolder 1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704C03-8F59-4440-85B2-5F6EE5F8C12D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4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80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181" name="PlaceHolder 1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89501D6-4B77-4CA4-9DA6-0EB8E1AFDB70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87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11016360" y="244800"/>
            <a:ext cx="896760" cy="1078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D284C6D-8CDC-4B3C-96B2-8BDD2B038DD2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96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EFB80D1-6149-4A14-B0F9-37DA9C6C6540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5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4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05" name="PlaceHolder 1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DF4F33C-593D-427D-9A64-78674D750382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5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1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11016360" y="244800"/>
            <a:ext cx="437400" cy="1078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11476440" y="244800"/>
            <a:ext cx="437400" cy="1078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 fontScale="1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edit the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x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u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v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1A589DA-7B54-4FF7-A061-B3AE3612B3A1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22" name="Picture 7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23" name="PlaceHolder 1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0310BE1-4360-4503-830C-113B318F3D19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5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7" name="PlaceHolder 1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8A9790-1D0D-4C3B-9A7B-ACAD07787361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4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C23F2CE-932B-4F06-9996-4F96D0BAAACA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31" name="Picture 8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7DA2D0-8317-4029-A857-BCE8D4BA9220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36" name="Picture 10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ftr" idx="12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Num" idx="12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78E93A8-432F-483A-85C8-4DF52087FFA5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2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5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41" name="Picture 6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ftr" idx="1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Num" idx="1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926C5F-EA76-4831-AEB3-7C55441A129E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dt" idx="1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5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6" name="PlaceHolder 1"/>
          <p:cNvSpPr>
            <a:spLocks noGrp="1"/>
          </p:cNvSpPr>
          <p:nvPr>
            <p:ph type="ftr" idx="1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ldNum" idx="1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1182C14-21B9-4E91-A0CE-ADA6BAC79A99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dt" idx="1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4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50" name="Picture 5" descr=""/>
          <p:cNvPicPr/>
          <p:nvPr/>
        </p:nvPicPr>
        <p:blipFill>
          <a:blip r:embed="rId4"/>
          <a:stretch/>
        </p:blipFill>
        <p:spPr>
          <a:xfrm>
            <a:off x="10999440" y="165960"/>
            <a:ext cx="986040" cy="118332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ftr" idx="1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ldNum" idx="1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3C96EF-38D7-4345-A15C-0B37E1E60B4E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dt" idx="1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5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"/>
          <p:cNvGrpSpPr/>
          <p:nvPr/>
        </p:nvGrpSpPr>
        <p:grpSpPr>
          <a:xfrm>
            <a:off x="11330640" y="99360"/>
            <a:ext cx="769680" cy="1022400"/>
            <a:chOff x="11330640" y="99360"/>
            <a:chExt cx="769680" cy="1022400"/>
          </a:xfrm>
        </p:grpSpPr>
        <p:grpSp>
          <p:nvGrpSpPr>
            <p:cNvPr id="255" name="Group 24"/>
            <p:cNvGrpSpPr/>
            <p:nvPr/>
          </p:nvGrpSpPr>
          <p:grpSpPr>
            <a:xfrm>
              <a:off x="11330640" y="99360"/>
              <a:ext cx="769680" cy="1022400"/>
              <a:chOff x="11330640" y="99360"/>
              <a:chExt cx="769680" cy="1022400"/>
            </a:xfrm>
          </p:grpSpPr>
          <p:pic>
            <p:nvPicPr>
              <p:cNvPr id="25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30640" y="9936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57" name="Group 27"/>
              <p:cNvGrpSpPr/>
              <p:nvPr/>
            </p:nvGrpSpPr>
            <p:grpSpPr>
              <a:xfrm>
                <a:off x="11535120" y="443520"/>
                <a:ext cx="484920" cy="498240"/>
                <a:chOff x="11535120" y="443520"/>
                <a:chExt cx="484920" cy="498240"/>
              </a:xfrm>
            </p:grpSpPr>
            <p:sp>
              <p:nvSpPr>
                <p:cNvPr id="258" name="Oval 28"/>
                <p:cNvSpPr/>
                <p:nvPr/>
              </p:nvSpPr>
              <p:spPr>
                <a:xfrm>
                  <a:off x="11535120" y="44352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59" name="Rectangle 29"/>
                <p:cNvSpPr txBox="1"/>
                <p:nvPr/>
              </p:nvSpPr>
              <p:spPr>
                <a:xfrm>
                  <a:off x="11599920" y="53820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260" name="Picture 7" descr=""/>
            <p:cNvPicPr/>
            <p:nvPr/>
          </p:nvPicPr>
          <p:blipFill>
            <a:blip r:embed="rId4"/>
            <a:stretch/>
          </p:blipFill>
          <p:spPr>
            <a:xfrm>
              <a:off x="11697840" y="60912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1" name="PlaceHolder 1"/>
          <p:cNvSpPr>
            <a:spLocks noGrp="1"/>
          </p:cNvSpPr>
          <p:nvPr>
            <p:ph type="ftr" idx="13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ldNum" idx="13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91ECDB-E4C1-4038-9471-CB0F057A6421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dt" idx="13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5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26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26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67" name="Group 12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268" name="Oval 13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69" name="Rectangle 14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27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1" name="PlaceHolder 1"/>
          <p:cNvSpPr>
            <a:spLocks noGrp="1"/>
          </p:cNvSpPr>
          <p:nvPr>
            <p:ph type="ftr" idx="13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ldNum" idx="13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18AA12-81D7-40D7-AEF6-60AA3B145042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dt" idx="13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5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27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27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77" name="Group 12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278" name="Oval 13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79" name="Rectangle 14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28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1" name="PlaceHolder 1"/>
          <p:cNvSpPr>
            <a:spLocks noGrp="1"/>
          </p:cNvSpPr>
          <p:nvPr>
            <p:ph type="ftr" idx="13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ldNum" idx="14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B6B56A-B08A-4662-B9CB-11AD012D17D5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dt" idx="14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5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28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28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8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28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8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29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1" name="PlaceHolder 1"/>
          <p:cNvSpPr>
            <a:spLocks noGrp="1"/>
          </p:cNvSpPr>
          <p:nvPr>
            <p:ph type="ftr" idx="14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ldNum" idx="14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D2F789-C3DC-4F5B-B253-BAE44FC64547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dt" idx="14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5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29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29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97" name="Group 15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298" name="Oval 16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299" name="Rectangle 17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0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1" name="PlaceHolder 1"/>
          <p:cNvSpPr>
            <a:spLocks noGrp="1"/>
          </p:cNvSpPr>
          <p:nvPr>
            <p:ph type="ftr" idx="14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ldNum" idx="14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BC30D9-CF2D-4561-A8CE-5688054C0F61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dt" idx="1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9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892B40-B6C3-4D7E-8FCA-9BAFDD1DC408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0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0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07" name="Group 11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08" name="Oval 12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09" name="Rectangle 13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1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1" name="PlaceHolder 1"/>
          <p:cNvSpPr>
            <a:spLocks noGrp="1"/>
          </p:cNvSpPr>
          <p:nvPr>
            <p:ph type="ftr" idx="14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ldNum" idx="14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25D185-DF09-46BE-9D3F-03E3D7265E72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dt" idx="15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5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1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1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17" name="Group 10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18" name="Oval 11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19" name="Rectangle 12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2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1" name="PlaceHolder 1"/>
          <p:cNvSpPr>
            <a:spLocks noGrp="1"/>
          </p:cNvSpPr>
          <p:nvPr>
            <p:ph type="ftr" idx="15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ldNum" idx="15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AA6D77-C789-4B37-927E-A17C7D8B34C9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dt" idx="15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5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2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2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2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2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2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3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31" name="PlaceHolder 1"/>
          <p:cNvSpPr>
            <a:spLocks noGrp="1"/>
          </p:cNvSpPr>
          <p:nvPr>
            <p:ph type="ftr" idx="15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Num" idx="15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D123AB-9E10-4477-9557-38954E49D12A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dt" idx="15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5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3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3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3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3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3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4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1" name="PlaceHolder 1"/>
          <p:cNvSpPr>
            <a:spLocks noGrp="1"/>
          </p:cNvSpPr>
          <p:nvPr>
            <p:ph type="ftr" idx="15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ldNum" idx="15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E757D27-D8D8-427B-BD3F-338DD09439B3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dt" idx="15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roup 25"/>
          <p:cNvGrpSpPr/>
          <p:nvPr/>
        </p:nvGrpSpPr>
        <p:grpSpPr>
          <a:xfrm>
            <a:off x="11340000" y="78120"/>
            <a:ext cx="769680" cy="1022400"/>
            <a:chOff x="11340000" y="78120"/>
            <a:chExt cx="769680" cy="1022400"/>
          </a:xfrm>
        </p:grpSpPr>
        <p:grpSp>
          <p:nvGrpSpPr>
            <p:cNvPr id="345" name="Group 24"/>
            <p:cNvGrpSpPr/>
            <p:nvPr/>
          </p:nvGrpSpPr>
          <p:grpSpPr>
            <a:xfrm>
              <a:off x="11340000" y="78120"/>
              <a:ext cx="769680" cy="1022400"/>
              <a:chOff x="11340000" y="78120"/>
              <a:chExt cx="769680" cy="1022400"/>
            </a:xfrm>
          </p:grpSpPr>
          <p:pic>
            <p:nvPicPr>
              <p:cNvPr id="34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0000" y="7812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47" name="Group 12"/>
              <p:cNvGrpSpPr/>
              <p:nvPr/>
            </p:nvGrpSpPr>
            <p:grpSpPr>
              <a:xfrm>
                <a:off x="11544480" y="422280"/>
                <a:ext cx="484920" cy="498240"/>
                <a:chOff x="11544480" y="422280"/>
                <a:chExt cx="484920" cy="498240"/>
              </a:xfrm>
            </p:grpSpPr>
            <p:sp>
              <p:nvSpPr>
                <p:cNvPr id="348" name="Oval 13"/>
                <p:cNvSpPr/>
                <p:nvPr/>
              </p:nvSpPr>
              <p:spPr>
                <a:xfrm>
                  <a:off x="11544480" y="42228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49" name="Rectangle 14"/>
                <p:cNvSpPr txBox="1"/>
                <p:nvPr/>
              </p:nvSpPr>
              <p:spPr>
                <a:xfrm>
                  <a:off x="11609280" y="51696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50" name="Picture 7" descr=""/>
            <p:cNvPicPr/>
            <p:nvPr/>
          </p:nvPicPr>
          <p:blipFill>
            <a:blip r:embed="rId4"/>
            <a:stretch/>
          </p:blipFill>
          <p:spPr>
            <a:xfrm>
              <a:off x="11707560" y="58788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1" name="PlaceHolder 1"/>
          <p:cNvSpPr>
            <a:spLocks noGrp="1"/>
          </p:cNvSpPr>
          <p:nvPr>
            <p:ph type="ftr" idx="16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ldNum" idx="16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3FD9FE4-8EC1-4187-A3EB-74655482E8E7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dt" idx="16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5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5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5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57" name="Group 19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58" name="Oval 20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59" name="Rectangle 21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6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1" name="PlaceHolder 1"/>
          <p:cNvSpPr>
            <a:spLocks noGrp="1"/>
          </p:cNvSpPr>
          <p:nvPr>
            <p:ph type="ftr" idx="16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ldNum" idx="16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CA8ADB-8A2A-41BA-A1E7-1B8AD5A3768C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dt" idx="16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5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6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6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6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6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6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7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71" name="PlaceHolder 1"/>
          <p:cNvSpPr>
            <a:spLocks noGrp="1"/>
          </p:cNvSpPr>
          <p:nvPr>
            <p:ph type="ftr" idx="16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sldNum" idx="16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4A6388-7B57-4113-8558-41B17314AB96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dt" idx="16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9" r:id="rId5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7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7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77" name="Group 15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78" name="Oval 16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79" name="Rectangle 17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8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1" name="PlaceHolder 1"/>
          <p:cNvSpPr>
            <a:spLocks noGrp="1"/>
          </p:cNvSpPr>
          <p:nvPr>
            <p:ph type="ftr" idx="16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ldNum" idx="17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98B45AB-20EC-4BE3-85FA-03D2F7B1F5A6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dt" idx="17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1" r:id="rId5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8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8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87" name="Group 11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88" name="Oval 12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89" name="Rectangle 13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39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91" name="PlaceHolder 1"/>
          <p:cNvSpPr>
            <a:spLocks noGrp="1"/>
          </p:cNvSpPr>
          <p:nvPr>
            <p:ph type="ftr" idx="17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ldNum" idx="17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8944DE-F188-4E96-9A76-B561F787EB98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dt" idx="17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3" r:id="rId5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39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39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397" name="Group 10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398" name="Oval 11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399" name="Rectangle 12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40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1" name="PlaceHolder 1"/>
          <p:cNvSpPr>
            <a:spLocks noGrp="1"/>
          </p:cNvSpPr>
          <p:nvPr>
            <p:ph type="ftr" idx="17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ldNum" idx="17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933BBE-CCC8-43B4-82A1-0BC50C543DEB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dt" idx="17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5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4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CCEA7AA-F068-4D1F-91A5-D78064A3C41E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40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40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40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40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40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41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11" name="PlaceHolder 1"/>
          <p:cNvSpPr>
            <a:spLocks noGrp="1"/>
          </p:cNvSpPr>
          <p:nvPr>
            <p:ph type="ftr" idx="17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ldNum" idx="17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2525BC-1358-4AF6-A130-DF8555CEB0EB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dt" idx="18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7" r:id="rId5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25"/>
          <p:cNvGrpSpPr/>
          <p:nvPr/>
        </p:nvGrpSpPr>
        <p:grpSpPr>
          <a:xfrm>
            <a:off x="11347560" y="98280"/>
            <a:ext cx="769680" cy="1022400"/>
            <a:chOff x="11347560" y="98280"/>
            <a:chExt cx="769680" cy="1022400"/>
          </a:xfrm>
        </p:grpSpPr>
        <p:grpSp>
          <p:nvGrpSpPr>
            <p:cNvPr id="415" name="Group 24"/>
            <p:cNvGrpSpPr/>
            <p:nvPr/>
          </p:nvGrpSpPr>
          <p:grpSpPr>
            <a:xfrm>
              <a:off x="11347560" y="98280"/>
              <a:ext cx="769680" cy="1022400"/>
              <a:chOff x="11347560" y="98280"/>
              <a:chExt cx="769680" cy="1022400"/>
            </a:xfrm>
          </p:grpSpPr>
          <p:pic>
            <p:nvPicPr>
              <p:cNvPr id="416" name="Picture 23" descr=""/>
              <p:cNvPicPr/>
              <p:nvPr/>
            </p:nvPicPr>
            <p:blipFill>
              <a:blip r:embed="rId3"/>
              <a:stretch/>
            </p:blipFill>
            <p:spPr>
              <a:xfrm>
                <a:off x="11347560" y="98280"/>
                <a:ext cx="769680" cy="10224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417" name="Group 13"/>
              <p:cNvGrpSpPr/>
              <p:nvPr/>
            </p:nvGrpSpPr>
            <p:grpSpPr>
              <a:xfrm>
                <a:off x="11552040" y="442800"/>
                <a:ext cx="484920" cy="498240"/>
                <a:chOff x="11552040" y="442800"/>
                <a:chExt cx="484920" cy="498240"/>
              </a:xfrm>
            </p:grpSpPr>
            <p:sp>
              <p:nvSpPr>
                <p:cNvPr id="418" name="Oval 14"/>
                <p:cNvSpPr/>
                <p:nvPr/>
              </p:nvSpPr>
              <p:spPr>
                <a:xfrm>
                  <a:off x="11552040" y="442800"/>
                  <a:ext cx="484920" cy="498240"/>
                </a:xfrm>
                <a:prstGeom prst="ellipse">
                  <a:avLst/>
                </a:prstGeom>
                <a:solidFill>
                  <a:srgbClr val="2c4e8c"/>
                </a:solidFill>
                <a:ln w="3175">
                  <a:solidFill>
                    <a:srgbClr val="203864"/>
                  </a:solidFill>
                </a:ln>
                <a:effectLst>
                  <a:outerShdw algn="ctr" blurRad="190440" dir="2700000" dist="190409" sx="97000" sy="9700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dir="t" rig="glow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n-US" sz="1800" spc="-1" strike="noStrike">
                    <a:solidFill>
                      <a:schemeClr val="lt1"/>
                    </a:solidFill>
                    <a:latin typeface="Calibri"/>
                  </a:endParaRPr>
                </a:p>
              </p:txBody>
            </p:sp>
            <p:sp>
              <p:nvSpPr>
                <p:cNvPr id="419" name="Rectangle 15"/>
                <p:cNvSpPr txBox="1"/>
                <p:nvPr/>
              </p:nvSpPr>
              <p:spPr>
                <a:xfrm>
                  <a:off x="11616840" y="537480"/>
                  <a:ext cx="355320" cy="357120"/>
                </a:xfrm>
                <a:prstGeom prst="rect">
                  <a:avLst/>
                </a:prstGeom>
              </p:spPr>
              <p:txBody>
                <a:bodyPr wrap="none" lIns="90000" rIns="90000" tIns="45000" bIns="45000" anchor="ctr" anchorCtr="1">
                  <a:prstTxWarp prst="textButton">
                    <a:avLst>
                      <a:gd name="adj" fmla="val 10828397"/>
                    </a:avLst>
                  </a:prstTxWarp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46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Hands-On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  <a:p>
                  <a:pPr algn="ctr" defTabSz="914400">
                    <a:lnSpc>
                      <a:spcPct val="100000"/>
                    </a:lnSpc>
                  </a:pPr>
                  <a:r>
                    <a:rPr b="1" lang="en-US" sz="4000" spc="795" strike="noStrike">
                      <a:ln w="0">
                        <a:noFill/>
                      </a:ln>
                      <a:solidFill>
                        <a:schemeClr val="lt1"/>
                      </a:solidFill>
                      <a:latin typeface="Stencil"/>
                      <a:ea typeface="Open Sans Extrabold"/>
                    </a:rPr>
                    <a:t>TECH</a:t>
                  </a:r>
                  <a:endParaRPr b="0" lang="en-US" sz="4000" spc="-1" strike="noStrike">
                    <a:ln w="0">
                      <a:noFill/>
                    </a:ln>
                    <a:solidFill>
                      <a:schemeClr val="lt1"/>
                    </a:solidFill>
                    <a:latin typeface="Arial"/>
                  </a:endParaRPr>
                </a:p>
              </p:txBody>
            </p:sp>
          </p:grpSp>
        </p:grpSp>
        <p:pic>
          <p:nvPicPr>
            <p:cNvPr id="420" name="Picture 7" descr=""/>
            <p:cNvPicPr/>
            <p:nvPr/>
          </p:nvPicPr>
          <p:blipFill>
            <a:blip r:embed="rId4"/>
            <a:stretch/>
          </p:blipFill>
          <p:spPr>
            <a:xfrm>
              <a:off x="11714760" y="608400"/>
              <a:ext cx="159480" cy="1638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21" name="PlaceHolder 1"/>
          <p:cNvSpPr>
            <a:spLocks noGrp="1"/>
          </p:cNvSpPr>
          <p:nvPr>
            <p:ph type="ftr" idx="18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ldNum" idx="18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1f4e79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E8892B5-20D4-4C13-BFCF-5B66DDBAD8B3}" type="slidenum">
              <a:rPr b="0" lang="en-US" sz="1200" spc="-1" strike="noStrike">
                <a:solidFill>
                  <a:srgbClr val="1f4e79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dt" idx="18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9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9269430-5C11-45C0-988F-30286AEC49A0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4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D40466-CE45-4BF9-981F-5DCDD23E7F71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/>
          <p:cNvSpPr/>
          <p:nvPr/>
        </p:nvSpPr>
        <p:spPr>
          <a:xfrm>
            <a:off x="1044720" y="0"/>
            <a:ext cx="11146680" cy="6857280"/>
          </a:xfrm>
          <a:prstGeom prst="rect">
            <a:avLst/>
          </a:prstGeom>
          <a:blipFill rotWithShape="0">
            <a:blip r:embed="rId3">
              <a:alphaModFix amt="10000"/>
            </a:blip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9" name="Picture Placeholder 10" descr=""/>
          <p:cNvPicPr/>
          <p:nvPr/>
        </p:nvPicPr>
        <p:blipFill>
          <a:blip r:embed="rId4"/>
          <a:srcRect l="0" t="3334" r="0" b="3334"/>
          <a:stretch/>
        </p:blipFill>
        <p:spPr>
          <a:xfrm>
            <a:off x="11016360" y="244800"/>
            <a:ext cx="896760" cy="107820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lt1"/>
                </a:solidFill>
                <a:latin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BE1F5F-C657-4A07-8E7F-2B1BEB7F9E69}" type="slidenum">
              <a:rPr b="0" lang="en-US" sz="1200" spc="-1" strike="noStrike">
                <a:solidFill>
                  <a:schemeClr val="lt1"/>
                </a:solidFill>
                <a:latin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3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3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3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www.amazon.com/dp/B0CQ28Q3KC" TargetMode="External"/><Relationship Id="rId2" Type="http://schemas.openxmlformats.org/officeDocument/2006/relationships/hyperlink" Target="https://www.amazon.com/dp/B099RM1XMG" TargetMode="External"/><Relationship Id="rId3" Type="http://schemas.openxmlformats.org/officeDocument/2006/relationships/hyperlink" Target="https://www.amazon.com/gp/product/B081PX9YFV" TargetMode="External"/><Relationship Id="rId4" Type="http://schemas.openxmlformats.org/officeDocument/2006/relationships/hyperlink" Target="https://www.amazon.com/gp/product/B07FMDB6TR/" TargetMode="External"/><Relationship Id="rId5" Type="http://schemas.openxmlformats.org/officeDocument/2006/relationships/slideLayout" Target="../slideLayouts/slideLayout3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handsontechorg.weebly.com/new-members.html" TargetMode="External"/><Relationship Id="rId2" Type="http://schemas.openxmlformats.org/officeDocument/2006/relationships/hyperlink" Target="file:///home/david/Documents/Florida/The%20Villages/HOT%20club/handsontech.org" TargetMode="External"/><Relationship Id="rId3" Type="http://schemas.openxmlformats.org/officeDocument/2006/relationships/hyperlink" Target="https://handsontechorg.weebly.com/small-computers.html" TargetMode="External"/><Relationship Id="rId4" Type="http://schemas.openxmlformats.org/officeDocument/2006/relationships/hyperlink" Target="https://handsontechorg.weebly.com/3d-printing.html" TargetMode="External"/><Relationship Id="rId5" Type="http://schemas.openxmlformats.org/officeDocument/2006/relationships/slideLayout" Target="../slideLayouts/slideLayout3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manuals.plus/reyax-technology/rylr998-lora-at-command-guide-manual" TargetMode="External"/><Relationship Id="rId2" Type="http://schemas.openxmlformats.org/officeDocument/2006/relationships/hyperlink" Target="https://www.st.com/resource/en/datasheet/vl53l0x.pdf" TargetMode="External"/><Relationship Id="rId3" Type="http://schemas.openxmlformats.org/officeDocument/2006/relationships/hyperlink" Target="https://cdn-shop.adafruit.com/datasheets/SSD1306.pdf" TargetMode="External"/><Relationship Id="rId4" Type="http://schemas.openxmlformats.org/officeDocument/2006/relationships/hyperlink" Target="https://dlnmh9ip6v2uc.cloudfront.net/datasheets/Prototyping/TP4056.pdf" TargetMode="External"/><Relationship Id="rId5" Type="http://schemas.openxmlformats.org/officeDocument/2006/relationships/hyperlink" Target="https://github.com/buteomont/Delivery-Box-Reporter-LoRa" TargetMode="External"/><Relationship Id="rId6" Type="http://schemas.openxmlformats.org/officeDocument/2006/relationships/slideLayout" Target="../slideLayouts/slideLayout3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3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handsontechorg.weebly.com/new-members.html" TargetMode="External"/><Relationship Id="rId2" Type="http://schemas.openxmlformats.org/officeDocument/2006/relationships/hyperlink" Target="file:///home/david/Documents/Florida/The%20Villages/HOT%20club/handsontech.org" TargetMode="External"/><Relationship Id="rId3" Type="http://schemas.openxmlformats.org/officeDocument/2006/relationships/slideLayout" Target="../slideLayouts/slideLayout3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Welcome to H.O.T.</a:t>
            </a:r>
            <a:br>
              <a:rPr sz="3200"/>
            </a:br>
            <a:r>
              <a:rPr b="0" lang="en-US" sz="3200" spc="-1" strike="noStrike">
                <a:solidFill>
                  <a:schemeClr val="accent4"/>
                </a:solidFill>
                <a:latin typeface="Arial"/>
              </a:rPr>
              <a:t>www.handsontech.org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rmAutofit fontScale="71666"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Our Purpose: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Forum for interaction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Many hobbyists build/tinker in isolation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Make new friends with common tech interests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Learn together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Lots of fun new tech to explore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Share expertise, help each other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Build something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Hands-On learning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Make something fun &amp; useful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6" name="Picture 12" descr=""/>
          <p:cNvPicPr/>
          <p:nvPr/>
        </p:nvPicPr>
        <p:blipFill>
          <a:blip r:embed="rId1"/>
          <a:stretch/>
        </p:blipFill>
        <p:spPr>
          <a:xfrm>
            <a:off x="8102520" y="1690560"/>
            <a:ext cx="3250440" cy="390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920" y="274176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Sensing the presence of a package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11016360" y="244800"/>
            <a:ext cx="8967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chemeClr val="lt1">
                    <a:lumOff val="0"/>
                  </a:schemeClr>
                </a:solidFill>
                <a:latin typeface="Arial"/>
              </a:rPr>
              <a:t>HC SR04 Ultrasonic Ranger</a:t>
            </a:r>
            <a:endParaRPr b="0" lang="en-US" sz="4400" spc="-1" strike="noStrike">
              <a:solidFill>
                <a:schemeClr val="lt1">
                  <a:lumOff val="0"/>
                </a:schemeClr>
              </a:solidFill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2971800" y="1600200"/>
            <a:ext cx="5715000" cy="4343400"/>
          </a:xfrm>
          <a:prstGeom prst="rect">
            <a:avLst/>
          </a:prstGeom>
          <a:ln w="0">
            <a:noFill/>
          </a:ln>
        </p:spPr>
      </p:pic>
      <p:sp>
        <p:nvSpPr>
          <p:cNvPr id="465" name=""/>
          <p:cNvSpPr txBox="1"/>
          <p:nvPr/>
        </p:nvSpPr>
        <p:spPr>
          <a:xfrm rot="21578400">
            <a:off x="2971800" y="6171480"/>
            <a:ext cx="59439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These didn’t work in my situation due to ribs in the box.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I Found These on Amazon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1919160" y="1657800"/>
            <a:ext cx="8367480" cy="428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VL53L0X Operation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1379520" y="1435680"/>
            <a:ext cx="8449920" cy="523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" descr=""/>
          <p:cNvPicPr/>
          <p:nvPr/>
        </p:nvPicPr>
        <p:blipFill>
          <a:blip r:embed="rId1"/>
          <a:stretch/>
        </p:blipFill>
        <p:spPr>
          <a:xfrm>
            <a:off x="2286000" y="1886400"/>
            <a:ext cx="7086240" cy="3985920"/>
          </a:xfrm>
          <a:prstGeom prst="rect">
            <a:avLst/>
          </a:prstGeom>
          <a:ln w="0">
            <a:noFill/>
          </a:ln>
        </p:spPr>
      </p:pic>
      <p:sp>
        <p:nvSpPr>
          <p:cNvPr id="471" name=""/>
          <p:cNvSpPr/>
          <p:nvPr/>
        </p:nvSpPr>
        <p:spPr>
          <a:xfrm>
            <a:off x="457200" y="457200"/>
            <a:ext cx="935964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Laser is Infrared (940 nm)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57920" y="2635920"/>
            <a:ext cx="109720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Package was detected. How do I </a:t>
            </a:r>
            <a:br>
              <a:rPr sz="4400"/>
            </a:b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inform Home Assistant?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11016360" y="244800"/>
            <a:ext cx="8967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369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RYLR998 LoRa Transciever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685800" y="1828800"/>
            <a:ext cx="3293280" cy="4077000"/>
          </a:xfrm>
          <a:prstGeom prst="rect">
            <a:avLst/>
          </a:prstGeom>
          <a:ln w="0">
            <a:noFill/>
          </a:ln>
        </p:spPr>
      </p:pic>
      <p:sp>
        <p:nvSpPr>
          <p:cNvPr id="476" name=""/>
          <p:cNvSpPr/>
          <p:nvPr/>
        </p:nvSpPr>
        <p:spPr>
          <a:xfrm>
            <a:off x="4800600" y="1486440"/>
            <a:ext cx="5943240" cy="464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FCC certified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Built-in antenna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Reports of reliable 1.5 km range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Simple AT command structure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Adjustable power, frequency, baud rate, spreading factor, bandwidth, address, network ID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Communications can be password protected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</a:rPr>
              <a:t>No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 message delivery confirmation!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098360" y="278964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Putting it all together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ESP D1 Mini (x2)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3200400" y="2057400"/>
            <a:ext cx="4717800" cy="35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0.91” OLED Display (x2)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914400" y="2144520"/>
            <a:ext cx="9359640" cy="288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281520" y="0"/>
            <a:ext cx="1001196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One Hands-On Tech club</a:t>
            </a:r>
            <a:br>
              <a:rPr sz="4400"/>
            </a:b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Two Groups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28" name="Group 26"/>
          <p:cNvGrpSpPr/>
          <p:nvPr/>
        </p:nvGrpSpPr>
        <p:grpSpPr>
          <a:xfrm>
            <a:off x="615600" y="2457000"/>
            <a:ext cx="2220480" cy="4142880"/>
            <a:chOff x="615600" y="2457000"/>
            <a:chExt cx="2220480" cy="4142880"/>
          </a:xfrm>
        </p:grpSpPr>
        <p:grpSp>
          <p:nvGrpSpPr>
            <p:cNvPr id="429" name="Group 15"/>
            <p:cNvGrpSpPr/>
            <p:nvPr/>
          </p:nvGrpSpPr>
          <p:grpSpPr>
            <a:xfrm>
              <a:off x="751680" y="2833920"/>
              <a:ext cx="1734840" cy="2016720"/>
              <a:chOff x="751680" y="2833920"/>
              <a:chExt cx="1734840" cy="2016720"/>
            </a:xfrm>
          </p:grpSpPr>
          <p:pic>
            <p:nvPicPr>
              <p:cNvPr id="430" name="Picture 16" descr=""/>
              <p:cNvPicPr/>
              <p:nvPr/>
            </p:nvPicPr>
            <p:blipFill>
              <a:blip r:embed="rId1"/>
              <a:stretch/>
            </p:blipFill>
            <p:spPr>
              <a:xfrm>
                <a:off x="751680" y="2833920"/>
                <a:ext cx="1734840" cy="2016720"/>
              </a:xfrm>
              <a:prstGeom prst="rect">
                <a:avLst/>
              </a:prstGeom>
              <a:ln w="0">
                <a:noFill/>
              </a:ln>
              <a:effectLst>
                <a:outerShdw algn="ctr" blurRad="50760" dir="5400000" dist="50760" rotWithShape="0" sx="16000" sy="1600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31" name="Oval 5"/>
              <p:cNvSpPr/>
              <p:nvPr/>
            </p:nvSpPr>
            <p:spPr>
              <a:xfrm>
                <a:off x="1165320" y="3486240"/>
                <a:ext cx="1160640" cy="104364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scene3d>
                <a:camera prst="orthographicFront">
                  <a:rot lat="0" lon="0" rev="0"/>
                </a:camera>
                <a:lightRig dir="t" rig="glow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pic>
            <p:nvPicPr>
              <p:cNvPr id="432" name="Picture 22" descr=""/>
              <p:cNvPicPr/>
              <p:nvPr/>
            </p:nvPicPr>
            <p:blipFill>
              <a:blip r:embed="rId2"/>
              <a:stretch/>
            </p:blipFill>
            <p:spPr>
              <a:xfrm>
                <a:off x="1339560" y="3646440"/>
                <a:ext cx="812160" cy="7300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33" name="TextBox 19"/>
            <p:cNvSpPr/>
            <p:nvPr/>
          </p:nvSpPr>
          <p:spPr>
            <a:xfrm>
              <a:off x="965520" y="5046840"/>
              <a:ext cx="1660320" cy="155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200" spc="-1" strike="noStrike">
                  <a:solidFill>
                    <a:schemeClr val="lt1"/>
                  </a:solidFill>
                  <a:latin typeface="Calibri"/>
                </a:rPr>
                <a:t>3D Printing</a:t>
              </a:r>
              <a:endParaRPr b="0" lang="en-US" sz="32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4" name="Rectangle 2"/>
            <p:cNvSpPr/>
            <p:nvPr/>
          </p:nvSpPr>
          <p:spPr>
            <a:xfrm>
              <a:off x="615600" y="2457000"/>
              <a:ext cx="2220480" cy="36666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435" name="Group 28"/>
          <p:cNvGrpSpPr/>
          <p:nvPr/>
        </p:nvGrpSpPr>
        <p:grpSpPr>
          <a:xfrm>
            <a:off x="9435600" y="2529000"/>
            <a:ext cx="2140200" cy="4092120"/>
            <a:chOff x="9435600" y="2529000"/>
            <a:chExt cx="2140200" cy="4092120"/>
          </a:xfrm>
        </p:grpSpPr>
        <p:grpSp>
          <p:nvGrpSpPr>
            <p:cNvPr id="436" name="Group 54"/>
            <p:cNvGrpSpPr/>
            <p:nvPr/>
          </p:nvGrpSpPr>
          <p:grpSpPr>
            <a:xfrm>
              <a:off x="9588600" y="2844000"/>
              <a:ext cx="1765800" cy="2086200"/>
              <a:chOff x="9588600" y="2844000"/>
              <a:chExt cx="1765800" cy="2086200"/>
            </a:xfrm>
          </p:grpSpPr>
          <p:pic>
            <p:nvPicPr>
              <p:cNvPr id="437" name="Picture 55" descr=""/>
              <p:cNvPicPr/>
              <p:nvPr/>
            </p:nvPicPr>
            <p:blipFill>
              <a:blip r:embed="rId3"/>
              <a:stretch/>
            </p:blipFill>
            <p:spPr>
              <a:xfrm>
                <a:off x="9588600" y="2844000"/>
                <a:ext cx="1765800" cy="2086200"/>
              </a:xfrm>
              <a:prstGeom prst="rect">
                <a:avLst/>
              </a:prstGeom>
              <a:ln w="0">
                <a:noFill/>
              </a:ln>
              <a:effectLst>
                <a:outerShdw algn="ctr" blurRad="50760" dir="5400000" dist="50760" rotWithShape="0" sx="16000" sy="1600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438" name="Oval 17"/>
              <p:cNvSpPr/>
              <p:nvPr/>
            </p:nvSpPr>
            <p:spPr>
              <a:xfrm>
                <a:off x="10009800" y="3519000"/>
                <a:ext cx="1181160" cy="1079640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scene3d>
                <a:camera prst="orthographicFront">
                  <a:rot lat="0" lon="0" rev="0"/>
                </a:camera>
                <a:lightRig dir="t" rig="glow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pic>
            <p:nvPicPr>
              <p:cNvPr id="439" name="Picture 57" descr=""/>
              <p:cNvPicPr/>
              <p:nvPr/>
            </p:nvPicPr>
            <p:blipFill>
              <a:blip r:embed="rId4"/>
              <a:stretch/>
            </p:blipFill>
            <p:spPr>
              <a:xfrm>
                <a:off x="10232280" y="3722400"/>
                <a:ext cx="735840" cy="672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40" name="TextBox 21"/>
            <p:cNvSpPr/>
            <p:nvPr/>
          </p:nvSpPr>
          <p:spPr>
            <a:xfrm>
              <a:off x="9548640" y="5068080"/>
              <a:ext cx="2019960" cy="155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3200" spc="-1" strike="noStrike">
                  <a:solidFill>
                    <a:schemeClr val="lt1"/>
                  </a:solidFill>
                  <a:latin typeface="Calibri"/>
                </a:rPr>
                <a:t>Small Computers</a:t>
              </a:r>
              <a:endParaRPr b="0" lang="en-US" sz="32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41" name="Rectangle 24"/>
            <p:cNvSpPr/>
            <p:nvPr/>
          </p:nvSpPr>
          <p:spPr>
            <a:xfrm>
              <a:off x="9435600" y="2529000"/>
              <a:ext cx="2140200" cy="359424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442" name="Isosceles Triangle 10"/>
          <p:cNvSpPr/>
          <p:nvPr/>
        </p:nvSpPr>
        <p:spPr>
          <a:xfrm rot="16200000">
            <a:off x="2748240" y="4018680"/>
            <a:ext cx="1966680" cy="61668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algn="ctr" blurRad="152280" dir="5400000" dist="50760" rotWithShape="0">
              <a:srgbClr val="000000"/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3" name="Isosceles Triangle 22"/>
          <p:cNvSpPr/>
          <p:nvPr/>
        </p:nvSpPr>
        <p:spPr>
          <a:xfrm rot="5400000">
            <a:off x="7459200" y="3981960"/>
            <a:ext cx="1966680" cy="61668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algn="ctr" blurRad="152280" dir="5400000" dist="50760" rotWithShape="0">
              <a:srgbClr val="000000"/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numCol="1" spcCol="0" horzOverflow="overflow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444" name="Picture 7" descr=""/>
          <p:cNvPicPr/>
          <p:nvPr/>
        </p:nvPicPr>
        <p:blipFill>
          <a:blip r:embed="rId5"/>
          <a:stretch/>
        </p:blipFill>
        <p:spPr>
          <a:xfrm>
            <a:off x="4506480" y="1960920"/>
            <a:ext cx="3375000" cy="4044960"/>
          </a:xfrm>
          <a:prstGeom prst="rect">
            <a:avLst/>
          </a:prstGeom>
          <a:ln w="0">
            <a:noFill/>
          </a:ln>
          <a:effectLst>
            <a:outerShdw algn="ctr" blurRad="203040" dir="5400000" dist="50760" rotWithShape="0" sx="25000" sy="25000">
              <a:srgbClr val="000000">
                <a:alpha val="8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A Couple Of Solar Cells, a Battery, and a Charge Controller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0" y="1600200"/>
            <a:ext cx="4380840" cy="478476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4572000" y="1614600"/>
            <a:ext cx="2514240" cy="4796280"/>
          </a:xfrm>
          <a:prstGeom prst="rect">
            <a:avLst/>
          </a:prstGeom>
          <a:ln w="0"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7279920" y="1600200"/>
            <a:ext cx="4835520" cy="48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45943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Block Diagram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7" name=""/>
          <p:cNvSpPr/>
          <p:nvPr/>
        </p:nvSpPr>
        <p:spPr>
          <a:xfrm>
            <a:off x="4190760" y="4962960"/>
            <a:ext cx="828360" cy="828000"/>
          </a:xfrm>
          <a:prstGeom prst="rect">
            <a:avLst/>
          </a:pr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"/>
          <p:cNvSpPr/>
          <p:nvPr/>
        </p:nvSpPr>
        <p:spPr>
          <a:xfrm>
            <a:off x="4743360" y="4962960"/>
            <a:ext cx="360" cy="82872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4190760" y="5239080"/>
            <a:ext cx="828720" cy="36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0" name=""/>
          <p:cNvSpPr/>
          <p:nvPr/>
        </p:nvSpPr>
        <p:spPr>
          <a:xfrm flipV="1">
            <a:off x="2257200" y="5515200"/>
            <a:ext cx="1933560" cy="27648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1" name=""/>
          <p:cNvSpPr/>
          <p:nvPr/>
        </p:nvSpPr>
        <p:spPr>
          <a:xfrm flipH="1" flipV="1">
            <a:off x="2257200" y="5239080"/>
            <a:ext cx="1933560" cy="27612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1704600" y="4134240"/>
            <a:ext cx="552600" cy="1933200"/>
          </a:xfrm>
          <a:custGeom>
            <a:avLst/>
            <a:gdLst>
              <a:gd name="textAreaLeft" fmla="*/ 0 w 552600"/>
              <a:gd name="textAreaRight" fmla="*/ 552960 w 552600"/>
              <a:gd name="textAreaTop" fmla="*/ 0 h 1933200"/>
              <a:gd name="textAreaBottom" fmla="*/ 1933560 h 1933200"/>
            </a:gdLst>
            <a:ahLst/>
            <a:rect l="textAreaLeft" t="textAreaTop" r="textAreaRight" b="textAreaBottom"/>
            <a:pathLst>
              <a:path w="1536" h="5371">
                <a:moveTo>
                  <a:pt x="255" y="1533"/>
                </a:moveTo>
                <a:lnTo>
                  <a:pt x="256" y="1533"/>
                </a:lnTo>
                <a:cubicBezTo>
                  <a:pt x="211" y="1533"/>
                  <a:pt x="167" y="1545"/>
                  <a:pt x="128" y="1567"/>
                </a:cubicBezTo>
                <a:cubicBezTo>
                  <a:pt x="89" y="1590"/>
                  <a:pt x="57" y="1622"/>
                  <a:pt x="34" y="1661"/>
                </a:cubicBezTo>
                <a:cubicBezTo>
                  <a:pt x="12" y="1700"/>
                  <a:pt x="0" y="1744"/>
                  <a:pt x="0" y="1789"/>
                </a:cubicBezTo>
                <a:lnTo>
                  <a:pt x="0" y="5115"/>
                </a:lnTo>
                <a:lnTo>
                  <a:pt x="0" y="5115"/>
                </a:lnTo>
                <a:cubicBezTo>
                  <a:pt x="0" y="5160"/>
                  <a:pt x="12" y="5204"/>
                  <a:pt x="34" y="5243"/>
                </a:cubicBezTo>
                <a:cubicBezTo>
                  <a:pt x="57" y="5282"/>
                  <a:pt x="89" y="5314"/>
                  <a:pt x="128" y="5337"/>
                </a:cubicBezTo>
                <a:cubicBezTo>
                  <a:pt x="167" y="5359"/>
                  <a:pt x="211" y="5371"/>
                  <a:pt x="256" y="5371"/>
                </a:cubicBezTo>
                <a:lnTo>
                  <a:pt x="1280" y="5371"/>
                </a:lnTo>
                <a:lnTo>
                  <a:pt x="1280" y="5371"/>
                </a:lnTo>
                <a:cubicBezTo>
                  <a:pt x="1325" y="5371"/>
                  <a:pt x="1369" y="5359"/>
                  <a:pt x="1408" y="5337"/>
                </a:cubicBezTo>
                <a:cubicBezTo>
                  <a:pt x="1447" y="5314"/>
                  <a:pt x="1479" y="5282"/>
                  <a:pt x="1501" y="5243"/>
                </a:cubicBezTo>
                <a:cubicBezTo>
                  <a:pt x="1524" y="5204"/>
                  <a:pt x="1536" y="5160"/>
                  <a:pt x="1536" y="5115"/>
                </a:cubicBezTo>
                <a:lnTo>
                  <a:pt x="1536" y="1788"/>
                </a:lnTo>
                <a:lnTo>
                  <a:pt x="1536" y="1789"/>
                </a:lnTo>
                <a:lnTo>
                  <a:pt x="1536" y="1789"/>
                </a:lnTo>
                <a:cubicBezTo>
                  <a:pt x="1536" y="1744"/>
                  <a:pt x="1524" y="1700"/>
                  <a:pt x="1501" y="1661"/>
                </a:cubicBezTo>
                <a:cubicBezTo>
                  <a:pt x="1479" y="1622"/>
                  <a:pt x="1447" y="1590"/>
                  <a:pt x="1408" y="1567"/>
                </a:cubicBezTo>
                <a:cubicBezTo>
                  <a:pt x="1369" y="1545"/>
                  <a:pt x="1325" y="1533"/>
                  <a:pt x="1280" y="1533"/>
                </a:cubicBezTo>
                <a:lnTo>
                  <a:pt x="255" y="1533"/>
                </a:lnTo>
                <a:moveTo>
                  <a:pt x="412" y="1534"/>
                </a:moveTo>
                <a:lnTo>
                  <a:pt x="412" y="0"/>
                </a:lnTo>
                <a:lnTo>
                  <a:pt x="649" y="0"/>
                </a:lnTo>
                <a:lnTo>
                  <a:pt x="649" y="1534"/>
                </a:lnTo>
                <a:lnTo>
                  <a:pt x="412" y="1534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3362040" y="1647720"/>
            <a:ext cx="552600" cy="1933560"/>
          </a:xfrm>
          <a:custGeom>
            <a:avLst/>
            <a:gdLst>
              <a:gd name="textAreaLeft" fmla="*/ 0 w 552600"/>
              <a:gd name="textAreaRight" fmla="*/ 552960 w 552600"/>
              <a:gd name="textAreaTop" fmla="*/ 0 h 1933560"/>
              <a:gd name="textAreaBottom" fmla="*/ 1933920 h 1933560"/>
            </a:gdLst>
            <a:ahLst/>
            <a:rect l="textAreaLeft" t="textAreaTop" r="textAreaRight" b="textAreaBottom"/>
            <a:pathLst>
              <a:path w="1536" h="5372">
                <a:moveTo>
                  <a:pt x="255" y="1534"/>
                </a:moveTo>
                <a:lnTo>
                  <a:pt x="256" y="1534"/>
                </a:lnTo>
                <a:cubicBezTo>
                  <a:pt x="211" y="1534"/>
                  <a:pt x="167" y="1546"/>
                  <a:pt x="128" y="1568"/>
                </a:cubicBezTo>
                <a:cubicBezTo>
                  <a:pt x="89" y="1591"/>
                  <a:pt x="57" y="1623"/>
                  <a:pt x="34" y="1662"/>
                </a:cubicBezTo>
                <a:cubicBezTo>
                  <a:pt x="12" y="1701"/>
                  <a:pt x="0" y="1745"/>
                  <a:pt x="0" y="1790"/>
                </a:cubicBezTo>
                <a:lnTo>
                  <a:pt x="0" y="5116"/>
                </a:lnTo>
                <a:lnTo>
                  <a:pt x="0" y="5116"/>
                </a:lnTo>
                <a:cubicBezTo>
                  <a:pt x="0" y="5161"/>
                  <a:pt x="12" y="5205"/>
                  <a:pt x="34" y="5244"/>
                </a:cubicBezTo>
                <a:cubicBezTo>
                  <a:pt x="57" y="5283"/>
                  <a:pt x="89" y="5315"/>
                  <a:pt x="128" y="5338"/>
                </a:cubicBezTo>
                <a:cubicBezTo>
                  <a:pt x="167" y="5360"/>
                  <a:pt x="211" y="5372"/>
                  <a:pt x="256" y="5372"/>
                </a:cubicBezTo>
                <a:lnTo>
                  <a:pt x="1280" y="5372"/>
                </a:lnTo>
                <a:lnTo>
                  <a:pt x="1280" y="5372"/>
                </a:lnTo>
                <a:cubicBezTo>
                  <a:pt x="1325" y="5372"/>
                  <a:pt x="1369" y="5360"/>
                  <a:pt x="1408" y="5338"/>
                </a:cubicBezTo>
                <a:cubicBezTo>
                  <a:pt x="1447" y="5315"/>
                  <a:pt x="1479" y="5283"/>
                  <a:pt x="1502" y="5244"/>
                </a:cubicBezTo>
                <a:cubicBezTo>
                  <a:pt x="1524" y="5205"/>
                  <a:pt x="1536" y="5161"/>
                  <a:pt x="1536" y="5116"/>
                </a:cubicBezTo>
                <a:lnTo>
                  <a:pt x="1536" y="1789"/>
                </a:lnTo>
                <a:lnTo>
                  <a:pt x="1536" y="1790"/>
                </a:lnTo>
                <a:lnTo>
                  <a:pt x="1536" y="1790"/>
                </a:lnTo>
                <a:cubicBezTo>
                  <a:pt x="1536" y="1745"/>
                  <a:pt x="1524" y="1701"/>
                  <a:pt x="1502" y="1662"/>
                </a:cubicBezTo>
                <a:cubicBezTo>
                  <a:pt x="1479" y="1623"/>
                  <a:pt x="1447" y="1591"/>
                  <a:pt x="1408" y="1568"/>
                </a:cubicBezTo>
                <a:cubicBezTo>
                  <a:pt x="1369" y="1546"/>
                  <a:pt x="1325" y="1534"/>
                  <a:pt x="1280" y="1534"/>
                </a:cubicBezTo>
                <a:lnTo>
                  <a:pt x="255" y="1534"/>
                </a:lnTo>
                <a:moveTo>
                  <a:pt x="412" y="1535"/>
                </a:moveTo>
                <a:lnTo>
                  <a:pt x="412" y="0"/>
                </a:lnTo>
                <a:lnTo>
                  <a:pt x="649" y="0"/>
                </a:lnTo>
                <a:lnTo>
                  <a:pt x="649" y="1535"/>
                </a:lnTo>
                <a:lnTo>
                  <a:pt x="412" y="1535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2533320" y="1371600"/>
            <a:ext cx="3867120" cy="248580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4467240" y="4410360"/>
            <a:ext cx="193320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Delivery Box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4467240" y="1371600"/>
            <a:ext cx="193320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Pump House*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 rot="16200000">
            <a:off x="2880720" y="2682000"/>
            <a:ext cx="1380960" cy="41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Receiver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 rot="16200000">
            <a:off x="1176840" y="4938120"/>
            <a:ext cx="16574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Sensor/Transmitter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 rot="18901800">
            <a:off x="4043160" y="5167800"/>
            <a:ext cx="110448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Package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0" name=""/>
          <p:cNvSpPr/>
          <p:nvPr/>
        </p:nvSpPr>
        <p:spPr>
          <a:xfrm rot="12180000">
            <a:off x="1992960" y="1998000"/>
            <a:ext cx="828720" cy="2221200"/>
          </a:xfrm>
          <a:custGeom>
            <a:avLst/>
            <a:gdLst>
              <a:gd name="textAreaLeft" fmla="*/ 333000 w 828720"/>
              <a:gd name="textAreaRight" fmla="*/ 536400 w 828720"/>
              <a:gd name="textAreaTop" fmla="*/ 761040 h 2221200"/>
              <a:gd name="textAreaBottom" fmla="*/ 1460520 h 2221200"/>
            </a:gdLst>
            <a:ahLst/>
            <a:rect l="textAreaLeft" t="textAreaTop" r="textAreaRight" b="textAreaBottom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Raspberry Pi"/>
          <p:cNvSpPr/>
          <p:nvPr/>
        </p:nvSpPr>
        <p:spPr>
          <a:xfrm>
            <a:off x="4743360" y="2200320"/>
            <a:ext cx="1104480" cy="1104840"/>
          </a:xfrm>
          <a:custGeom>
            <a:avLst/>
            <a:gdLst>
              <a:gd name="textAreaLeft" fmla="*/ 53640 w 1104480"/>
              <a:gd name="textAreaRight" fmla="*/ 1051200 w 1104480"/>
              <a:gd name="textAreaTop" fmla="*/ 53640 h 1104840"/>
              <a:gd name="textAreaBottom" fmla="*/ 1051560 h 1104840"/>
            </a:gdLst>
            <a:ahLst/>
            <a:rect l="textAreaLeft" t="textAreaTop" r="textAreaRight" b="textAreaBottom"/>
            <a:pathLst>
              <a:path w="21600" h="21607">
                <a:moveTo>
                  <a:pt x="3600" y="0"/>
                </a:moveTo>
                <a:arcTo wR="3600" hR="3600" stAng="16200000" swAng="-5400000"/>
                <a:lnTo>
                  <a:pt x="0" y="18007"/>
                </a:lnTo>
                <a:arcTo wR="3600" hR="3600" stAng="10800000" swAng="-5400000"/>
                <a:lnTo>
                  <a:pt x="18000" y="21607"/>
                </a:lnTo>
                <a:arcTo wR="3600" hR="3600" stAng="5400000" swAng="-5400000"/>
                <a:lnTo>
                  <a:pt x="21600" y="3600"/>
                </a:lnTo>
                <a:arcTo wR="3600" hR="3600" stAng="0" swAng="-5400000"/>
                <a:close/>
              </a:path>
            </a:pathLst>
          </a:custGeom>
          <a:solidFill>
            <a:srgbClr val="729fcf"/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>
            <a:off x="4743360" y="2301120"/>
            <a:ext cx="1104480" cy="72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WiFi Router</a:t>
            </a:r>
            <a:endParaRPr b="0" lang="en-US" sz="1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3" name=""/>
          <p:cNvSpPr/>
          <p:nvPr/>
        </p:nvSpPr>
        <p:spPr>
          <a:xfrm>
            <a:off x="3915000" y="2752920"/>
            <a:ext cx="828360" cy="360"/>
          </a:xfrm>
          <a:prstGeom prst="line">
            <a:avLst/>
          </a:prstGeom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4" name=""/>
          <p:cNvSpPr/>
          <p:nvPr/>
        </p:nvSpPr>
        <p:spPr>
          <a:xfrm>
            <a:off x="8581680" y="2267640"/>
            <a:ext cx="1657440" cy="1657080"/>
          </a:xfrm>
          <a:prstGeom prst="rect">
            <a:avLst/>
          </a:prstGeom>
          <a:solidFill>
            <a:schemeClr val="dk1">
              <a:lumOff val="0"/>
            </a:schemeClr>
          </a:solidFill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8305560" y="1438920"/>
            <a:ext cx="2209680" cy="828360"/>
          </a:xfrm>
          <a:prstGeom prst="triangle">
            <a:avLst>
              <a:gd name="adj" fmla="val 50000"/>
            </a:avLst>
          </a:prstGeom>
          <a:solidFill>
            <a:schemeClr val="dk1">
              <a:lumOff val="0"/>
            </a:scheme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8858520" y="3925080"/>
            <a:ext cx="110448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House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5848200" y="2080440"/>
            <a:ext cx="2733120" cy="948240"/>
          </a:xfrm>
          <a:custGeom>
            <a:avLst/>
            <a:gdLst>
              <a:gd name="textAreaLeft" fmla="*/ 0 w 2733120"/>
              <a:gd name="textAreaRight" fmla="*/ 2733480 w 2733120"/>
              <a:gd name="textAreaTop" fmla="*/ 0 h 948240"/>
              <a:gd name="textAreaBottom" fmla="*/ 948600 h 948240"/>
            </a:gdLst>
            <a:ahLst/>
            <a:rect l="textAreaLeft" t="textAreaTop" r="textAreaRight" b="textAreaBottom"/>
            <a:pathLst>
              <a:path fill="none" w="7593" h="2635">
                <a:moveTo>
                  <a:pt x="0" y="601"/>
                </a:moveTo>
                <a:cubicBezTo>
                  <a:pt x="1346" y="-1516"/>
                  <a:pt x="7593" y="2635"/>
                  <a:pt x="7593" y="2635"/>
                </a:cubicBezTo>
              </a:path>
            </a:pathLst>
          </a:custGeom>
          <a:noFill/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 rot="1080000">
            <a:off x="6671520" y="2025720"/>
            <a:ext cx="13730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Fiber Optic Cable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35760" y="2558880"/>
            <a:ext cx="1381320" cy="828720"/>
          </a:xfrm>
          <a:prstGeom prst="ellipse">
            <a:avLst/>
          </a:prstGeom>
          <a:solidFill>
            <a:srgbClr val="ffffff"/>
          </a:solidFill>
          <a:ln w="0">
            <a:solidFill>
              <a:srgbClr val="000000">
                <a:lumMod val="95000"/>
                <a:lumOff val="32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Home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Assistant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1371600" y="4343400"/>
            <a:ext cx="4800240" cy="2057040"/>
          </a:xfrm>
          <a:prstGeom prst="roundRect">
            <a:avLst>
              <a:gd name="adj" fmla="val 16667"/>
            </a:avLst>
          </a:prstGeom>
          <a:noFill/>
          <a:ln w="0">
            <a:solidFill>
              <a:srgbClr val="ffffff">
                <a:lumOff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 rot="18960000">
            <a:off x="1573200" y="27424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LoRa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2" name=""/>
          <p:cNvSpPr txBox="1"/>
          <p:nvPr/>
        </p:nvSpPr>
        <p:spPr>
          <a:xfrm>
            <a:off x="8001000" y="4572000"/>
            <a:ext cx="342900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* I’m not sure if the LoRa radio will reach all of the way to the house on the dinky built-in antennas.  Fortunately, it only has to get to the pump house.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Laser Ranging Module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1371600" y="1828800"/>
            <a:ext cx="1828440" cy="3491640"/>
          </a:xfrm>
          <a:prstGeom prst="rect">
            <a:avLst/>
          </a:prstGeom>
          <a:ln w="0">
            <a:noFill/>
          </a:ln>
        </p:spPr>
      </p:pic>
      <p:sp>
        <p:nvSpPr>
          <p:cNvPr id="515" name=""/>
          <p:cNvSpPr/>
          <p:nvPr/>
        </p:nvSpPr>
        <p:spPr>
          <a:xfrm>
            <a:off x="4114800" y="1828800"/>
            <a:ext cx="6519240" cy="38858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VCC</a:t>
            </a:r>
            <a:r>
              <a:rPr b="0" lang="en-US" sz="2400" spc="-1" strike="noStrike">
                <a:solidFill>
                  <a:srgbClr val="009bdd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– 2.6v to 5.5v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GND – Ground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SCL – IIC Clock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SDA – IIC Data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GPIO1 – A general purpose mystery output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XSHUT – Drive this low to hold the device reset (low power)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Schematic - Sensor/Transmitter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1"/>
          <a:stretch/>
        </p:blipFill>
        <p:spPr>
          <a:xfrm>
            <a:off x="228600" y="1143000"/>
            <a:ext cx="11658600" cy="561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Sensor Circuit 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1847160" y="1143000"/>
            <a:ext cx="8897040" cy="571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Sensor Circuit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892800" y="1371600"/>
            <a:ext cx="10406160" cy="530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45943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Schematic - Receiver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1"/>
          <a:stretch/>
        </p:blipFill>
        <p:spPr>
          <a:xfrm>
            <a:off x="1933560" y="1300680"/>
            <a:ext cx="8353440" cy="532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66517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Software - Sensor/Transmitter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1434960" y="1295280"/>
            <a:ext cx="9359640" cy="50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Sleeps most of the time; wakes every X minutes to check for a package (X is TBD)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All parameters are configurable via the USB serial port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Display can be disabled to save even more power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Each measurement is an average of 5 readings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Only reports after two consecutive measurements that indicate a change of status, or an hour has passed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range of measurements can be set for package presence. If measurement is within the range then a package is present.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Reports with a JSON object via LoRa to the receiver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Software - Receiver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1371600" y="2115000"/>
            <a:ext cx="9359640" cy="36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Does not sleep since it is USB powered.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Listens for incoming JSON-encoded LoRa messages.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Parses the message and sends an MQTT topic for each element.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Configuration can be done via USB or MQTT commands.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MQTT communication is done via WiFi.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43657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Hardware Sources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9" name=""/>
          <p:cNvSpPr/>
          <p:nvPr/>
        </p:nvSpPr>
        <p:spPr>
          <a:xfrm>
            <a:off x="914400" y="1600200"/>
            <a:ext cx="9752400" cy="518076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3 pcs VL53L0X Laser Distance Module ($6.99)</a:t>
            </a:r>
            <a:br>
              <a:rPr sz="2800"/>
            </a:br>
            <a:r>
              <a:rPr b="0" lang="en-US" sz="2800" spc="-1" strike="noStrike" u="sng">
                <a:solidFill>
                  <a:srgbClr val="fee599"/>
                </a:solidFill>
                <a:uFillTx/>
                <a:latin typeface="Arial"/>
                <a:hlinkClick r:id="rId1"/>
              </a:rPr>
              <a:t>https://www.amazon.com/dp/B0CQ28Q3KC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RYLR998 868/915 MHz Lora Module ($12.60)</a:t>
            </a:r>
            <a:br>
              <a:rPr sz="2800"/>
            </a:br>
            <a:r>
              <a:rPr b="0" lang="en-US" sz="2800" spc="-1" strike="noStrike" u="sng">
                <a:solidFill>
                  <a:srgbClr val="fee599"/>
                </a:solidFill>
                <a:uFillTx/>
                <a:latin typeface="Arial"/>
                <a:hlinkClick r:id="rId2"/>
              </a:rPr>
              <a:t>https://www.amazon.com/dp/B099RM1XMG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5 pcs ESP8266 Mini D1 Module ($13.99)</a:t>
            </a:r>
            <a:br>
              <a:rPr sz="2800"/>
            </a:br>
            <a:r>
              <a:rPr b="0" lang="en-US" sz="2800" spc="-1" strike="noStrike" u="sng">
                <a:solidFill>
                  <a:srgbClr val="fee599"/>
                </a:solidFill>
                <a:uFillTx/>
                <a:latin typeface="Arial"/>
                <a:hlinkClick r:id="rId3"/>
              </a:rPr>
              <a:t>https://www.amazon.com/gp/product/B081PX9YFV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2 PCS 0.91'' IIC OLED Display Module ($5.99)</a:t>
            </a:r>
            <a:br>
              <a:rPr sz="2800"/>
            </a:br>
            <a:r>
              <a:rPr b="0" lang="en-US" sz="2800" spc="-1" strike="noStrike" u="sng">
                <a:solidFill>
                  <a:srgbClr val="fee599"/>
                </a:solidFill>
                <a:uFillTx/>
                <a:latin typeface="Arial"/>
                <a:hlinkClick r:id="rId4"/>
              </a:rPr>
              <a:t>https://www.amazon.com/gp/product/B07FMDB6TR/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3pcs TP4056 18650 Lithium Battery Charger ($5.99)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https://www.amazon.com/dp/B07PKND8KG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</a:pPr>
            <a:br>
              <a:rPr sz="2800"/>
            </a:b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1073340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New to the club? Welcome!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494280" y="1349640"/>
            <a:ext cx="11202840" cy="4350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chemeClr val="accent4"/>
                </a:solidFill>
                <a:latin typeface="Arial"/>
              </a:rPr>
              <a:t>Wondering what H.O.T. is all about?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This is a hands-on group, so we may be in the middle of a </a:t>
            </a:r>
            <a:r>
              <a:rPr b="0" i="1" lang="en-US" sz="2800" spc="-1" strike="noStrike" u="sng">
                <a:solidFill>
                  <a:schemeClr val="lt1"/>
                </a:solidFill>
                <a:uFillTx/>
                <a:latin typeface="Arial"/>
              </a:rPr>
              <a:t>series of meetings</a:t>
            </a:r>
            <a:r>
              <a:rPr b="0" i="1" lang="en-US" sz="2800" spc="-1" strike="noStrike">
                <a:solidFill>
                  <a:schemeClr val="lt1"/>
                </a:solidFill>
                <a:latin typeface="Arial"/>
              </a:rPr>
              <a:t>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on our way to building something interesting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Go to </a:t>
            </a:r>
            <a:r>
              <a:rPr b="0" lang="en-US" sz="2800" spc="-1" strike="noStrike" u="sng">
                <a:solidFill>
                  <a:schemeClr val="lt1"/>
                </a:solidFill>
                <a:uFillTx/>
                <a:latin typeface="Arial"/>
                <a:hlinkClick r:id="rId1"/>
              </a:rPr>
              <a:t>handsontech.org&gt;New Members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 for a specially designed launching point for new members!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05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Please take the time to look through a few presentations at </a:t>
            </a:r>
            <a:r>
              <a:rPr b="0" lang="en-US" sz="2800" spc="-1" strike="noStrike" u="sng">
                <a:solidFill>
                  <a:schemeClr val="lt1"/>
                </a:solidFill>
                <a:uFillTx/>
                <a:latin typeface="Arial"/>
                <a:hlinkClick r:id="rId2"/>
              </a:rPr>
              <a:t>h</a:t>
            </a:r>
            <a:r>
              <a:rPr b="0" lang="en-US" sz="2800" spc="-1" strike="noStrike" u="sng">
                <a:solidFill>
                  <a:schemeClr val="lt1"/>
                </a:solidFill>
                <a:uFillTx/>
                <a:latin typeface="Arial"/>
                <a:hlinkClick r:id="rId3"/>
              </a:rPr>
              <a:t>andsontech.org&gt;Small Computers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or </a:t>
            </a:r>
            <a:r>
              <a:rPr b="0" lang="en-US" sz="2800" spc="-1" strike="noStrike" u="sng">
                <a:solidFill>
                  <a:schemeClr val="lt1"/>
                </a:solidFill>
                <a:uFillTx/>
                <a:latin typeface="Arial"/>
                <a:hlinkClick r:id="rId4"/>
              </a:rPr>
              <a:t>handsontech.org&gt;3D Printing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.  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Presentations are always available online after our meetings for reference and as self-paced projects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436572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Other Resources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1" name=""/>
          <p:cNvSpPr/>
          <p:nvPr/>
        </p:nvSpPr>
        <p:spPr>
          <a:xfrm>
            <a:off x="685800" y="1828800"/>
            <a:ext cx="10972440" cy="39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Reyax RYLR998 AT Command User Guide: </a:t>
            </a:r>
            <a:br>
              <a:rPr sz="2400"/>
            </a:br>
            <a:r>
              <a:rPr b="0" lang="en-US" sz="2400" spc="-1" strike="noStrike" u="sng">
                <a:solidFill>
                  <a:schemeClr val="lt1"/>
                </a:solidFill>
                <a:uFillTx/>
                <a:latin typeface="Arial"/>
                <a:hlinkClick r:id="rId1"/>
              </a:rPr>
              <a:t>https://manuals.plus/reyax-technology/rylr998-lora-at-command-guide-manual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VL53L0X Time-Of-Flight Ranging Sensor</a:t>
            </a:r>
            <a:br>
              <a:rPr sz="2400"/>
            </a:br>
            <a:r>
              <a:rPr b="0" lang="en-US" sz="2400" spc="-1" strike="noStrike" u="sng">
                <a:solidFill>
                  <a:schemeClr val="lt1"/>
                </a:solidFill>
                <a:uFillTx/>
                <a:latin typeface="Arial"/>
                <a:hlinkClick r:id="rId2"/>
              </a:rPr>
              <a:t>https://www.st.com/resource/en/datasheet/vl53l0x.pdf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SSD1306 OLED Display Driver Data Sheet</a:t>
            </a:r>
            <a:br>
              <a:rPr sz="2400"/>
            </a:br>
            <a:r>
              <a:rPr b="0" lang="en-US" sz="2400" spc="-1" strike="noStrike" u="sng">
                <a:solidFill>
                  <a:schemeClr val="lt1"/>
                </a:solidFill>
                <a:uFillTx/>
                <a:latin typeface="Arial"/>
                <a:hlinkClick r:id="rId3"/>
              </a:rPr>
              <a:t>https://cdn-shop.adafruit.com/datasheets/SSD1306.pdf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TP4056 Lithium Ion Battery Management Board</a:t>
            </a:r>
            <a:br>
              <a:rPr sz="2400"/>
            </a:br>
            <a:r>
              <a:rPr b="0" lang="en-US" sz="2400" spc="-1" strike="noStrike">
                <a:solidFill>
                  <a:schemeClr val="lt1"/>
                </a:solidFill>
                <a:latin typeface="Arial"/>
                <a:hlinkClick r:id="rId4"/>
              </a:rPr>
              <a:t>https://dlnmh9ip6v2uc.cloudfront.net/datasheets/Prototyping/TP4056.pdf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Complete Project Including STLs, Board Designs, and Code</a:t>
            </a:r>
            <a:br>
              <a:rPr sz="2400"/>
            </a:br>
            <a:r>
              <a:rPr b="0" lang="en-US" sz="2400" spc="-1" strike="noStrike">
                <a:solidFill>
                  <a:schemeClr val="lt1"/>
                </a:solidFill>
                <a:latin typeface="Arial"/>
                <a:hlinkClick r:id="rId5"/>
              </a:rPr>
              <a:t>https://github.com/buteomont/Delivery-Box-Reporter-LoRa</a:t>
            </a:r>
            <a:br>
              <a:rPr sz="2400"/>
            </a:b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Box 8"/>
          <p:cNvSpPr/>
          <p:nvPr/>
        </p:nvSpPr>
        <p:spPr>
          <a:xfrm>
            <a:off x="488160" y="5996160"/>
            <a:ext cx="1079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These graphics are PNG files and cannot be ungrouped.  Use these when using LibreOffice or other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non MS PowerPoint programs.  They will not “fragment”.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3" name="Picture 1" descr=""/>
          <p:cNvPicPr/>
          <p:nvPr/>
        </p:nvPicPr>
        <p:blipFill>
          <a:blip r:embed="rId1"/>
          <a:stretch/>
        </p:blipFill>
        <p:spPr>
          <a:xfrm>
            <a:off x="690480" y="497520"/>
            <a:ext cx="1889280" cy="2267280"/>
          </a:xfrm>
          <a:prstGeom prst="rect">
            <a:avLst/>
          </a:prstGeom>
          <a:ln w="0">
            <a:noFill/>
          </a:ln>
        </p:spPr>
      </p:pic>
      <p:pic>
        <p:nvPicPr>
          <p:cNvPr id="534" name="Picture 2" descr=""/>
          <p:cNvPicPr/>
          <p:nvPr/>
        </p:nvPicPr>
        <p:blipFill>
          <a:blip r:embed="rId2"/>
          <a:stretch/>
        </p:blipFill>
        <p:spPr>
          <a:xfrm>
            <a:off x="2908080" y="497520"/>
            <a:ext cx="1755000" cy="2267280"/>
          </a:xfrm>
          <a:prstGeom prst="rect">
            <a:avLst/>
          </a:prstGeom>
          <a:ln w="0">
            <a:noFill/>
          </a:ln>
        </p:spPr>
      </p:pic>
      <p:pic>
        <p:nvPicPr>
          <p:cNvPr id="535" name="Picture 6" descr=""/>
          <p:cNvPicPr/>
          <p:nvPr/>
        </p:nvPicPr>
        <p:blipFill>
          <a:blip r:embed="rId3"/>
          <a:stretch/>
        </p:blipFill>
        <p:spPr>
          <a:xfrm>
            <a:off x="4991760" y="433440"/>
            <a:ext cx="1858680" cy="2395080"/>
          </a:xfrm>
          <a:prstGeom prst="rect">
            <a:avLst/>
          </a:prstGeom>
          <a:ln w="0">
            <a:noFill/>
          </a:ln>
        </p:spPr>
      </p:pic>
      <p:pic>
        <p:nvPicPr>
          <p:cNvPr id="536" name="Picture 7" descr=""/>
          <p:cNvPicPr/>
          <p:nvPr/>
        </p:nvPicPr>
        <p:blipFill>
          <a:blip r:embed="rId4"/>
          <a:stretch/>
        </p:blipFill>
        <p:spPr>
          <a:xfrm>
            <a:off x="652320" y="3323880"/>
            <a:ext cx="1944000" cy="2328120"/>
          </a:xfrm>
          <a:prstGeom prst="rect">
            <a:avLst/>
          </a:prstGeom>
          <a:ln w="0">
            <a:noFill/>
          </a:ln>
        </p:spPr>
      </p:pic>
      <p:pic>
        <p:nvPicPr>
          <p:cNvPr id="537" name="Picture 8" descr=""/>
          <p:cNvPicPr/>
          <p:nvPr/>
        </p:nvPicPr>
        <p:blipFill>
          <a:blip r:embed="rId5"/>
          <a:stretch/>
        </p:blipFill>
        <p:spPr>
          <a:xfrm>
            <a:off x="3012480" y="3293640"/>
            <a:ext cx="1803960" cy="2388960"/>
          </a:xfrm>
          <a:prstGeom prst="rect">
            <a:avLst/>
          </a:prstGeom>
          <a:ln w="0">
            <a:noFill/>
          </a:ln>
        </p:spPr>
      </p:pic>
      <p:pic>
        <p:nvPicPr>
          <p:cNvPr id="538" name="Picture 11" descr=""/>
          <p:cNvPicPr/>
          <p:nvPr/>
        </p:nvPicPr>
        <p:blipFill>
          <a:blip r:embed="rId6"/>
          <a:stretch/>
        </p:blipFill>
        <p:spPr>
          <a:xfrm>
            <a:off x="5046120" y="3281400"/>
            <a:ext cx="1797840" cy="237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34920" y="0"/>
            <a:ext cx="1110384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lt1"/>
                </a:solidFill>
                <a:latin typeface="Arial"/>
              </a:rPr>
              <a:t>Club communications are via Email &amp; Web !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345960" y="1465560"/>
            <a:ext cx="11103840" cy="4780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To join our email list(s), fill membership form at </a:t>
            </a:r>
            <a:r>
              <a:rPr b="0" lang="en-US" sz="3200" spc="-1" strike="noStrike" u="sng">
                <a:solidFill>
                  <a:schemeClr val="lt1"/>
                </a:solidFill>
                <a:uFillTx/>
                <a:latin typeface="Arial"/>
                <a:hlinkClick r:id="rId1"/>
              </a:rPr>
              <a:t>handsontech.org&gt;New Members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When asked for your email address, use a gmail email address if possible (we use google forums &amp; they are picky)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You will be added automatically to our Hands-On Tech (H.O.T.) overall email list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</a:rPr>
              <a:t>You will also be added to the Small Computers and/or 3D Printing mailing lists and forums if you expressed interest in the membership form.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lt1"/>
                </a:solidFill>
                <a:latin typeface="Arial"/>
              </a:rPr>
              <a:t>Meeting calendar is at </a:t>
            </a:r>
            <a:r>
              <a:rPr b="0" lang="en-US" sz="3200" spc="-1" strike="noStrike" u="sng">
                <a:solidFill>
                  <a:schemeClr val="lt1"/>
                </a:solidFill>
                <a:uFillTx/>
                <a:latin typeface="Arial"/>
                <a:hlinkClick r:id="rId2"/>
              </a:rPr>
              <a:t>handsontech.org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1098360" y="290520"/>
            <a:ext cx="9994680" cy="61437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Arial"/>
              </a:rPr>
              <a:t>Remote Sensing</a:t>
            </a:r>
            <a:endParaRPr b="0" lang="en-US" sz="4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</a:rPr>
              <a:t>Solving Two Problems: </a:t>
            </a:r>
            <a:r>
              <a:rPr b="0" lang="en-US" sz="2600" spc="-1" strike="noStrike">
                <a:solidFill>
                  <a:srgbClr val="ffffff"/>
                </a:solidFill>
                <a:latin typeface="Arial"/>
              </a:rPr>
              <a:t>Detection and Range</a:t>
            </a:r>
            <a:endParaRPr b="0" lang="en-US" sz="2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0" name=""/>
          <p:cNvSpPr/>
          <p:nvPr/>
        </p:nvSpPr>
        <p:spPr>
          <a:xfrm>
            <a:off x="9601200" y="6434640"/>
            <a:ext cx="231084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Feb 25, 2025 David Powell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"/>
          <p:cNvSpPr/>
          <p:nvPr/>
        </p:nvSpPr>
        <p:spPr>
          <a:xfrm>
            <a:off x="205920" y="24480"/>
            <a:ext cx="9994680" cy="13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chemeClr val="lt1"/>
                </a:solidFill>
                <a:latin typeface="Calibri"/>
              </a:rPr>
              <a:t>The Setup: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1"/>
          <a:stretch/>
        </p:blipFill>
        <p:spPr>
          <a:xfrm>
            <a:off x="1955520" y="1343520"/>
            <a:ext cx="6959520" cy="3913920"/>
          </a:xfrm>
          <a:prstGeom prst="rect">
            <a:avLst/>
          </a:prstGeom>
          <a:ln w="0">
            <a:noFill/>
          </a:ln>
        </p:spPr>
      </p:pic>
      <p:sp>
        <p:nvSpPr>
          <p:cNvPr id="453" name="PlaceHolder 1"/>
          <p:cNvSpPr>
            <a:spLocks noGrp="1"/>
          </p:cNvSpPr>
          <p:nvPr>
            <p:ph/>
          </p:nvPr>
        </p:nvSpPr>
        <p:spPr>
          <a:xfrm>
            <a:off x="2057400" y="5371920"/>
            <a:ext cx="6857640" cy="1375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t">
            <a:normAutofit fontScale="75000" lnSpcReduction="20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The street is at the bottom of the photo. The driveway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comes off the street and winds back and forth up the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side of the hill to the house (out of the picture at the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top right). The brown line going up the hill is where we </a:t>
            </a: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installed a new water line.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"/>
          <p:cNvSpPr/>
          <p:nvPr/>
        </p:nvSpPr>
        <p:spPr>
          <a:xfrm>
            <a:off x="360000" y="180000"/>
            <a:ext cx="9359640" cy="9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The Problems: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698400" y="1600200"/>
            <a:ext cx="107312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Delivery drivers don’t like coming up the driveway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I need a way to get packages delivered safely and securely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I need to know when a package is delivered, and if it is removed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It’s too far to run a wire or use WiFi. No cellular service either!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"/>
          <p:cNvSpPr/>
          <p:nvPr/>
        </p:nvSpPr>
        <p:spPr>
          <a:xfrm>
            <a:off x="360000" y="107280"/>
            <a:ext cx="9359640" cy="103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What I need is: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685800" y="2057400"/>
            <a:ext cx="10286640" cy="35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delivery box where delivery drivers can put packages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way to detect when a package is delivered or removed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way to communicate that information to Home Assistant without cellular or wifi connectivity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lt1"/>
                </a:solidFill>
                <a:latin typeface="Arial"/>
              </a:rPr>
              <a:t>A power source that doesn’t require any attention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205920" y="24120"/>
            <a:ext cx="9994680" cy="1324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Calibri"/>
              </a:rPr>
              <a:t>The Delivery Box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2514600" y="5943600"/>
            <a:ext cx="6629040" cy="7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The delivery box hides behind some trees at the bottom of the driveway.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2743200" y="1349280"/>
            <a:ext cx="5943240" cy="44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3D Printing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H.O.T.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H.O.T. Ligh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mComp Dark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e599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38096</TotalTime>
  <Application>LibreOffice/24.2.7.2$Linux_X86_64 LibreOffice_project/420$Build-2</Application>
  <AppVersion>15.0000</AppVersion>
  <Words>508</Words>
  <Paragraphs>43</Paragraphs>
  <Company>Zebra Technologies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2017-10-23T13:22:08Z</dcterms:created>
  <dc:creator>Yangmin Shen</dc:creator>
  <dc:description/>
  <dc:language>en-US</dc:language>
  <cp:lastModifiedBy/>
  <cp:lastPrinted>2018-05-24T16:30:16Z</cp:lastPrinted>
  <dcterms:modified xsi:type="dcterms:W3CDTF">2025-02-13T20:20:28Z</dcterms:modified>
  <cp:revision>1169</cp:revision>
  <dc:subject/>
  <dc:title>Arduino IDE and IoT Button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Widescreen</vt:lpwstr>
  </property>
  <property fmtid="{D5CDD505-2E9C-101B-9397-08002B2CF9AE}" pid="4" name="Slides">
    <vt:i4>7</vt:i4>
  </property>
</Properties>
</file>